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9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0" r:id="rId5"/>
    <p:sldId id="261" r:id="rId6"/>
    <p:sldId id="274" r:id="rId7"/>
    <p:sldId id="262" r:id="rId8"/>
    <p:sldId id="275" r:id="rId9"/>
    <p:sldId id="273" r:id="rId10"/>
    <p:sldId id="267" r:id="rId11"/>
    <p:sldId id="268" r:id="rId12"/>
    <p:sldId id="263" r:id="rId13"/>
    <p:sldId id="269" r:id="rId14"/>
    <p:sldId id="265" r:id="rId15"/>
    <p:sldId id="270" r:id="rId16"/>
    <p:sldId id="271" r:id="rId17"/>
    <p:sldId id="272" r:id="rId18"/>
    <p:sldId id="25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ra Brin Rosenthal" initials="SBR" lastIdx="1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D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72"/>
    <p:restoredTop sz="88331"/>
  </p:normalViewPr>
  <p:slideViewPr>
    <p:cSldViewPr snapToGrid="0" snapToObjects="1">
      <p:cViewPr>
        <p:scale>
          <a:sx n="115" d="100"/>
          <a:sy n="115" d="100"/>
        </p:scale>
        <p:origin x="736" y="248"/>
      </p:cViewPr>
      <p:guideLst/>
    </p:cSldViewPr>
  </p:slideViewPr>
  <p:notesTextViewPr>
    <p:cViewPr>
      <p:scale>
        <a:sx n="140" d="100"/>
        <a:sy n="14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14:16:39.613" idx="1">
    <p:pos x="10" y="10"/>
    <p:text>nice outline slide!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14:16:56.769" idx="2">
    <p:pos x="10" y="10"/>
    <p:text>don't forget to fill in purpose!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14:25:06.733" idx="5">
    <p:pos x="10" y="10"/>
    <p:text>nice!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14:26:25.110" idx="6">
    <p:pos x="10" y="10"/>
    <p:text>fixed the direction of regulation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14:27:40.218" idx="7">
    <p:pos x="307" y="1402"/>
    <p:text>great!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3-14T14:29:22.965" idx="10">
    <p:pos x="10" y="10"/>
    <p:text>Yay!! i like your suggestion that 600 is probably good enough.  Please add a legend to the figure (e.g. blue = pairwise, red = all 10 repetitions)</p:text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29304-1DAD-4C43-8165-8ED11594DE21}" type="datetimeFigureOut">
              <a:rPr lang="en-US" smtClean="0"/>
              <a:t>10/17/18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069CB9-CC9A-664C-9D1B-7402D64AE2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50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summary of my internship</a:t>
            </a:r>
            <a:r>
              <a:rPr lang="en-US" baseline="0" dirty="0" smtClean="0"/>
              <a:t> and projects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268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each perm, run 10 times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4827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pairwise</a:t>
            </a:r>
            <a:r>
              <a:rPr lang="en-US" baseline="0" dirty="0" smtClean="0"/>
              <a:t> calculation: </a:t>
            </a:r>
          </a:p>
          <a:p>
            <a:r>
              <a:rPr lang="en-US" baseline="0" dirty="0" smtClean="0"/>
              <a:t>--take 2 out of the 10 iterations, for each permutation</a:t>
            </a:r>
          </a:p>
          <a:p>
            <a:r>
              <a:rPr lang="en-US" baseline="0" dirty="0" smtClean="0"/>
              <a:t>--average </a:t>
            </a:r>
            <a:r>
              <a:rPr lang="en-US" baseline="0" dirty="0" err="1" smtClean="0"/>
              <a:t>Jaccard</a:t>
            </a:r>
            <a:r>
              <a:rPr lang="en-US" baseline="0" dirty="0" smtClean="0"/>
              <a:t> index </a:t>
            </a:r>
          </a:p>
          <a:p>
            <a:endParaRPr lang="en-US" dirty="0" smtClean="0"/>
          </a:p>
          <a:p>
            <a:r>
              <a:rPr lang="en-US" dirty="0" smtClean="0"/>
              <a:t>-better</a:t>
            </a:r>
            <a:r>
              <a:rPr lang="en-US" baseline="0" dirty="0" smtClean="0"/>
              <a:t> measurement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130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Final plot I got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061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Enjoy my interaction,</a:t>
            </a:r>
            <a:r>
              <a:rPr lang="en-US" baseline="0" dirty="0" smtClean="0"/>
              <a:t> career/academics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Last</a:t>
            </a:r>
            <a:r>
              <a:rPr lang="en-US" baseline="0" dirty="0" smtClean="0"/>
              <a:t> but not least:</a:t>
            </a:r>
          </a:p>
          <a:p>
            <a:r>
              <a:rPr lang="en-US" baseline="0" dirty="0" smtClean="0"/>
              <a:t>SPECIAL THANKS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16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retrieve output</a:t>
            </a:r>
            <a:r>
              <a:rPr lang="en-US" baseline="0" dirty="0" smtClean="0"/>
              <a:t> from s3,</a:t>
            </a:r>
          </a:p>
          <a:p>
            <a:r>
              <a:rPr lang="en-US" baseline="0" dirty="0" smtClean="0"/>
              <a:t>visualize the alignment results from </a:t>
            </a:r>
            <a:r>
              <a:rPr lang="en-US" baseline="0" dirty="0" err="1" smtClean="0"/>
              <a:t>Jupyter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342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section at the end of </a:t>
            </a:r>
            <a:r>
              <a:rPr lang="en-US" dirty="0" err="1" smtClean="0"/>
              <a:t>Jupyter</a:t>
            </a:r>
            <a:endParaRPr lang="en-US" dirty="0" smtClean="0"/>
          </a:p>
          <a:p>
            <a:r>
              <a:rPr lang="en-US" dirty="0" smtClean="0"/>
              <a:t>If</a:t>
            </a:r>
            <a:r>
              <a:rPr lang="en-US" baseline="0" dirty="0" smtClean="0"/>
              <a:t> a problem, go back to s3 and get the output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934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explode of data,</a:t>
            </a:r>
          </a:p>
          <a:p>
            <a:r>
              <a:rPr lang="en-US" dirty="0" smtClean="0"/>
              <a:t>extract</a:t>
            </a:r>
            <a:r>
              <a:rPr lang="en-US" baseline="0" dirty="0" smtClean="0"/>
              <a:t> info from the data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64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GSEA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a method to identify the changes within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group of genes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could contribute to a disease.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Goal of GSEA: determine whether members of a gene set S tend to occur toward the top (or bottom) of the list L, in which case the gene set is correlated with the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phenotypic class distinction.</a:t>
            </a:r>
            <a:endParaRPr lang="en-US" b="0" dirty="0">
              <a:effectLst/>
            </a:endParaRP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765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L: those showing the largest difference,</a:t>
            </a:r>
            <a:r>
              <a:rPr lang="en-US" baseline="0" dirty="0" smtClean="0"/>
              <a:t> most differentially expressed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204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--Why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we find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 discovery rate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We may discover the genes are enriched by random chance, so this rate help us eliminate those findings that are untrustworthy and problematic.</a:t>
            </a:r>
          </a:p>
          <a:p>
            <a:pPr rtl="0"/>
            <a:endParaRPr lang="en-US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--NES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1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ES/ mean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(ESs against all permutations of dataset)</a:t>
            </a:r>
            <a:endParaRPr lang="en-US" b="0" dirty="0" smtClean="0">
              <a:effectLst/>
            </a:endParaRPr>
          </a:p>
          <a:p>
            <a:pPr rtl="0"/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normalizing the enrichment score, GSEA accounts for differences in 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 set size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in </a:t>
            </a:r>
            <a:r>
              <a:rPr lang="en-US" sz="1200" b="0" i="0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correlations between gene sets and the expression dataset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 therefore, the normalized enrichment scores (NES) can be used to compare analysis results across gene sets.</a:t>
            </a:r>
            <a:endParaRPr lang="en-US" b="0" dirty="0" smtClean="0">
              <a:effectLst/>
            </a:endParaRP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b="0" dirty="0" smtClean="0">
              <a:effectLst/>
            </a:endParaRP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1300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419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shuffle:</a:t>
            </a:r>
          </a:p>
          <a:p>
            <a:r>
              <a:rPr lang="en-US" dirty="0" smtClean="0"/>
              <a:t>--get</a:t>
            </a:r>
            <a:r>
              <a:rPr lang="en-US" baseline="0" dirty="0" smtClean="0"/>
              <a:t> a correct result, and reduce the probability of random chance discoveries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--TRADEOFF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069CB9-CC9A-664C-9D1B-7402D64AE2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4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7D3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10/17/18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comments" Target="../comments/commen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comments" Target="../comments/comment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comments" Target="../comments/comment6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omments" Target="../comments/commen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CCBB internship summary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Miko lIU</a:t>
            </a:r>
          </a:p>
          <a:p>
            <a:r>
              <a:rPr lang="en-US" dirty="0"/>
              <a:t>MARCH 15</a:t>
            </a:r>
            <a:r>
              <a:rPr lang="en-US" baseline="30000" dirty="0"/>
              <a:t>TH</a:t>
            </a:r>
            <a:r>
              <a:rPr lang="en-US" dirty="0"/>
              <a:t>, 2018</a:t>
            </a:r>
          </a:p>
        </p:txBody>
      </p:sp>
    </p:spTree>
    <p:extLst>
      <p:ext uri="{BB962C8B-B14F-4D97-AF65-F5344CB8AC3E}">
        <p14:creationId xmlns:p14="http://schemas.microsoft.com/office/powerpoint/2010/main" val="209735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71" y="789711"/>
            <a:ext cx="11219439" cy="5832762"/>
          </a:xfrm>
        </p:spPr>
      </p:pic>
    </p:spTree>
    <p:extLst>
      <p:ext uri="{BB962C8B-B14F-4D97-AF65-F5344CB8AC3E}">
        <p14:creationId xmlns:p14="http://schemas.microsoft.com/office/powerpoint/2010/main" val="172015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Call GSEA (after filtering)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923308"/>
            <a:ext cx="9968453" cy="2018639"/>
          </a:xfrm>
        </p:spPr>
      </p:pic>
      <p:sp>
        <p:nvSpPr>
          <p:cNvPr id="5" name="TextBox 4"/>
          <p:cNvSpPr txBox="1"/>
          <p:nvPr/>
        </p:nvSpPr>
        <p:spPr>
          <a:xfrm>
            <a:off x="1154954" y="5292437"/>
            <a:ext cx="41216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mouse liver/liver tumor samples;</a:t>
            </a:r>
          </a:p>
          <a:p>
            <a:r>
              <a:rPr lang="en-US" sz="2000" dirty="0"/>
              <a:t>Controls in all other conditions</a:t>
            </a:r>
          </a:p>
        </p:txBody>
      </p:sp>
    </p:spTree>
    <p:extLst>
      <p:ext uri="{BB962C8B-B14F-4D97-AF65-F5344CB8AC3E}">
        <p14:creationId xmlns:p14="http://schemas.microsoft.com/office/powerpoint/2010/main" val="150526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0049" y="343769"/>
            <a:ext cx="6286226" cy="613127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06646" y="2393742"/>
            <a:ext cx="37251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Genes: toward the bottom</a:t>
            </a:r>
          </a:p>
          <a:p>
            <a:pPr marL="285750" indent="-285750">
              <a:buFont typeface="Wingdings" charset="2"/>
              <a:buChar char="à"/>
            </a:pPr>
            <a:r>
              <a:rPr lang="en-US" dirty="0">
                <a:sym typeface="Wingdings"/>
              </a:rPr>
              <a:t>Gene set may be correlated with tissue</a:t>
            </a:r>
            <a:endParaRPr lang="en-US" dirty="0"/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Upregulated in liver tumor compared to liver normal</a:t>
            </a:r>
          </a:p>
          <a:p>
            <a:endParaRPr lang="en-US" dirty="0"/>
          </a:p>
          <a:p>
            <a:r>
              <a:rPr lang="en-US" dirty="0"/>
              <a:t>FDR &lt; 0.3: significant pathway</a:t>
            </a:r>
          </a:p>
        </p:txBody>
      </p:sp>
    </p:spTree>
    <p:extLst>
      <p:ext uri="{BB962C8B-B14F-4D97-AF65-F5344CB8AC3E}">
        <p14:creationId xmlns:p14="http://schemas.microsoft.com/office/powerpoint/2010/main" val="177603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GSEA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908136"/>
          </a:xfrm>
        </p:spPr>
        <p:txBody>
          <a:bodyPr/>
          <a:lstStyle/>
          <a:p>
            <a:r>
              <a:rPr lang="en-US" dirty="0"/>
              <a:t>One observation: each run produces </a:t>
            </a:r>
            <a:r>
              <a:rPr lang="en-US" b="1" dirty="0"/>
              <a:t>different results </a:t>
            </a:r>
            <a:r>
              <a:rPr lang="en-US" dirty="0"/>
              <a:t>(significant pathways, p values, etc.)</a:t>
            </a:r>
          </a:p>
          <a:p>
            <a:r>
              <a:rPr lang="en-US" dirty="0"/>
              <a:t>This effect has to do with the </a:t>
            </a:r>
            <a:r>
              <a:rPr lang="en-US" b="1" dirty="0"/>
              <a:t>permutation number</a:t>
            </a:r>
            <a:r>
              <a:rPr lang="en-US" dirty="0"/>
              <a:t>: number of times to shuffle the genes in the gene set</a:t>
            </a:r>
          </a:p>
          <a:p>
            <a:endParaRPr lang="en-US" dirty="0"/>
          </a:p>
          <a:p>
            <a:r>
              <a:rPr lang="en-US" dirty="0"/>
              <a:t>Motivation: </a:t>
            </a:r>
          </a:p>
          <a:p>
            <a:r>
              <a:rPr lang="en-US" b="1" dirty="0"/>
              <a:t>find out a permutation number that gives us reliable results (</a:t>
            </a:r>
            <a:r>
              <a:rPr lang="en-US" dirty="0"/>
              <a:t>consistent throughout runs</a:t>
            </a:r>
            <a:r>
              <a:rPr lang="en-US" b="1" dirty="0"/>
              <a:t>), and runs in a reasonable amount of time.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261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 of “reliability” - repeatability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904" y="2438740"/>
            <a:ext cx="8002297" cy="4394547"/>
          </a:xfrm>
        </p:spPr>
        <p:txBody>
          <a:bodyPr>
            <a:normAutofit/>
          </a:bodyPr>
          <a:lstStyle/>
          <a:p>
            <a:r>
              <a:rPr lang="en-US" b="1" dirty="0" err="1"/>
              <a:t>Jaccard</a:t>
            </a:r>
            <a:r>
              <a:rPr lang="en-US" b="1" dirty="0"/>
              <a:t> Index </a:t>
            </a:r>
            <a:r>
              <a:rPr lang="en-US" dirty="0"/>
              <a:t>(Intersection over Union</a:t>
            </a:r>
            <a:r>
              <a:rPr lang="en-US" dirty="0" smtClean="0"/>
              <a:t>): </a:t>
            </a:r>
          </a:p>
          <a:p>
            <a:r>
              <a:rPr lang="en-US" dirty="0" smtClean="0"/>
              <a:t>measures </a:t>
            </a:r>
            <a:r>
              <a:rPr lang="en-US" dirty="0"/>
              <a:t>similarity between finite sample sets</a:t>
            </a:r>
          </a:p>
          <a:p>
            <a:r>
              <a:rPr lang="en-US" dirty="0" smtClean="0"/>
              <a:t>Defined </a:t>
            </a:r>
            <a:r>
              <a:rPr lang="en-US" dirty="0"/>
              <a:t>as: 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b="1" dirty="0" smtClean="0"/>
              <a:t>Repeatability</a:t>
            </a:r>
            <a:r>
              <a:rPr lang="en-US" dirty="0" smtClean="0"/>
              <a:t> </a:t>
            </a:r>
            <a:r>
              <a:rPr lang="en-US" dirty="0"/>
              <a:t>= intersection of </a:t>
            </a:r>
            <a:r>
              <a:rPr lang="en-US" dirty="0" smtClean="0"/>
              <a:t>the significant pathways of the samples/union </a:t>
            </a:r>
            <a:r>
              <a:rPr lang="en-US" dirty="0"/>
              <a:t>of the significant pathways of the </a:t>
            </a:r>
            <a:r>
              <a:rPr lang="en-US" dirty="0" smtClean="0"/>
              <a:t>samples</a:t>
            </a:r>
            <a:endParaRPr lang="en-US" dirty="0"/>
          </a:p>
          <a:p>
            <a:r>
              <a:rPr lang="en-US" b="1" dirty="0" smtClean="0"/>
              <a:t>Approach</a:t>
            </a:r>
            <a:r>
              <a:rPr lang="en-US" dirty="0" smtClean="0"/>
              <a:t>:</a:t>
            </a:r>
          </a:p>
          <a:p>
            <a:r>
              <a:rPr lang="en-US" dirty="0" smtClean="0"/>
              <a:t>Step 1: Calculate </a:t>
            </a:r>
            <a:r>
              <a:rPr lang="en-US" dirty="0"/>
              <a:t>repeatability for each permutation </a:t>
            </a:r>
            <a:r>
              <a:rPr lang="en-US" dirty="0" smtClean="0"/>
              <a:t>number</a:t>
            </a:r>
          </a:p>
          <a:p>
            <a:r>
              <a:rPr lang="en-US" dirty="0" smtClean="0"/>
              <a:t>Step 2: Plot a graph showing the relationship between repeatability</a:t>
            </a:r>
            <a:r>
              <a:rPr lang="en-US" dirty="0"/>
              <a:t> </a:t>
            </a:r>
            <a:r>
              <a:rPr lang="en-US" dirty="0" smtClean="0"/>
              <a:t>and permutation number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64308" y="4672643"/>
            <a:ext cx="2785570" cy="21323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4308" y="2412236"/>
            <a:ext cx="2785570" cy="21323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977" y="3478411"/>
            <a:ext cx="2242392" cy="94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72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49" y="893005"/>
            <a:ext cx="10741861" cy="5802786"/>
          </a:xfrm>
        </p:spPr>
      </p:pic>
    </p:spTree>
    <p:extLst>
      <p:ext uri="{BB962C8B-B14F-4D97-AF65-F5344CB8AC3E}">
        <p14:creationId xmlns:p14="http://schemas.microsoft.com/office/powerpoint/2010/main" val="1653957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360" y="918249"/>
            <a:ext cx="10808129" cy="5752714"/>
          </a:xfrm>
        </p:spPr>
      </p:pic>
    </p:spTree>
    <p:extLst>
      <p:ext uri="{BB962C8B-B14F-4D97-AF65-F5344CB8AC3E}">
        <p14:creationId xmlns:p14="http://schemas.microsoft.com/office/powerpoint/2010/main" val="1050803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257382"/>
            <a:ext cx="6911105" cy="4600618"/>
          </a:xfrm>
        </p:spPr>
      </p:pic>
      <p:sp>
        <p:nvSpPr>
          <p:cNvPr id="5" name="TextBox 4"/>
          <p:cNvSpPr txBox="1"/>
          <p:nvPr/>
        </p:nvSpPr>
        <p:spPr>
          <a:xfrm>
            <a:off x="7690437" y="3149600"/>
            <a:ext cx="445666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Permutation number=</a:t>
            </a:r>
          </a:p>
          <a:p>
            <a:r>
              <a:rPr lang="pt-BR" dirty="0"/>
              <a:t>[5, 8, 10, 12, 15, 50, 100, 500, </a:t>
            </a:r>
            <a:r>
              <a:rPr lang="pt-BR" b="1" dirty="0"/>
              <a:t>600</a:t>
            </a:r>
            <a:r>
              <a:rPr lang="pt-BR" dirty="0"/>
              <a:t>, 1000]</a:t>
            </a:r>
            <a:endParaRPr lang="en-US" dirty="0"/>
          </a:p>
          <a:p>
            <a:endParaRPr lang="en-US" dirty="0"/>
          </a:p>
          <a:p>
            <a:r>
              <a:rPr lang="en-US" dirty="0"/>
              <a:t>600 is probably good enough</a:t>
            </a:r>
          </a:p>
          <a:p>
            <a:endParaRPr lang="en-US" dirty="0"/>
          </a:p>
          <a:p>
            <a:r>
              <a:rPr lang="en-US" dirty="0"/>
              <a:t>Note:</a:t>
            </a:r>
          </a:p>
          <a:p>
            <a:r>
              <a:rPr lang="en-US" dirty="0"/>
              <a:t>-the drop of repeatability near 10</a:t>
            </a:r>
          </a:p>
          <a:p>
            <a:r>
              <a:rPr lang="en-US" dirty="0"/>
              <a:t>-pairwise has </a:t>
            </a:r>
            <a:r>
              <a:rPr lang="en-US" dirty="0" smtClean="0"/>
              <a:t>higher </a:t>
            </a:r>
            <a:r>
              <a:rPr lang="en-US" dirty="0" err="1" smtClean="0"/>
              <a:t>repeatabilities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762500" y="5245100"/>
            <a:ext cx="2422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Purple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= pairwise</a:t>
            </a:r>
          </a:p>
          <a:p>
            <a:r>
              <a:rPr lang="en-US" dirty="0" smtClean="0">
                <a:solidFill>
                  <a:srgbClr val="C00000"/>
                </a:solidFill>
                <a:latin typeface="Arial" charset="0"/>
                <a:ea typeface="Arial" charset="0"/>
                <a:cs typeface="Arial" charset="0"/>
              </a:rPr>
              <a:t>Red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= all 10 iterations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766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note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715238"/>
          </a:xfrm>
        </p:spPr>
        <p:txBody>
          <a:bodyPr>
            <a:normAutofit/>
          </a:bodyPr>
          <a:lstStyle/>
          <a:p>
            <a:r>
              <a:rPr lang="en-US" sz="2000" dirty="0"/>
              <a:t>Interaction with members at CCBB</a:t>
            </a:r>
          </a:p>
          <a:p>
            <a:r>
              <a:rPr lang="en-US" sz="2000" dirty="0"/>
              <a:t>Learn to appreciate what CCBB does for the community</a:t>
            </a:r>
          </a:p>
          <a:p>
            <a:pPr lvl="1"/>
            <a:r>
              <a:rPr lang="en-US" sz="2000" dirty="0"/>
              <a:t>Serve the biology research community; collaborate with Cancer center, etc.</a:t>
            </a:r>
          </a:p>
          <a:p>
            <a:r>
              <a:rPr lang="en-US" sz="2000" dirty="0"/>
              <a:t>Learn a lot from the experience: </a:t>
            </a:r>
            <a:r>
              <a:rPr lang="en-US" sz="2000" dirty="0" err="1"/>
              <a:t>bioinfo</a:t>
            </a:r>
            <a:r>
              <a:rPr lang="en-US" sz="2000" dirty="0"/>
              <a:t>, career, communication</a:t>
            </a:r>
          </a:p>
          <a:p>
            <a:endParaRPr lang="en-US" sz="2000" b="1" dirty="0"/>
          </a:p>
          <a:p>
            <a:r>
              <a:rPr lang="en-US" sz="2000" b="1" dirty="0"/>
              <a:t>Special thanks to my mentors </a:t>
            </a:r>
            <a:r>
              <a:rPr lang="en-US" sz="2000" dirty="0"/>
              <a:t>(alphabetical order): </a:t>
            </a:r>
          </a:p>
          <a:p>
            <a:r>
              <a:rPr lang="en-US" sz="2000" dirty="0"/>
              <a:t>Amanda, </a:t>
            </a:r>
            <a:r>
              <a:rPr lang="en-US" sz="2000" dirty="0" err="1"/>
              <a:t>Brin</a:t>
            </a:r>
            <a:r>
              <a:rPr lang="en-US" sz="2000" dirty="0"/>
              <a:t>, </a:t>
            </a:r>
            <a:r>
              <a:rPr lang="en-US" sz="2000" dirty="0" err="1"/>
              <a:t>Guorong</a:t>
            </a:r>
            <a:r>
              <a:rPr lang="en-US" sz="2000" dirty="0"/>
              <a:t>, Katie</a:t>
            </a:r>
          </a:p>
        </p:txBody>
      </p:sp>
    </p:spTree>
    <p:extLst>
      <p:ext uri="{BB962C8B-B14F-4D97-AF65-F5344CB8AC3E}">
        <p14:creationId xmlns:p14="http://schemas.microsoft.com/office/powerpoint/2010/main" val="1141510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back</a:t>
            </a:r>
            <a:r>
              <a:rPr lang="is-IS" dirty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499"/>
            <a:ext cx="8825659" cy="4008315"/>
          </a:xfrm>
        </p:spPr>
        <p:txBody>
          <a:bodyPr>
            <a:normAutofit/>
          </a:bodyPr>
          <a:lstStyle/>
          <a:p>
            <a:r>
              <a:rPr lang="en-US" b="1" dirty="0"/>
              <a:t>Started end of June 2017: an incoming junior</a:t>
            </a:r>
          </a:p>
          <a:p>
            <a:r>
              <a:rPr lang="en-US" b="1" dirty="0"/>
              <a:t>A little overwhelmed</a:t>
            </a:r>
          </a:p>
          <a:p>
            <a:pPr lvl="1"/>
            <a:r>
              <a:rPr lang="en-US" b="1" dirty="0"/>
              <a:t>The Cloud, AWS, jobs on instances, source code, etc.</a:t>
            </a:r>
          </a:p>
          <a:p>
            <a:endParaRPr lang="en-US" b="1" dirty="0"/>
          </a:p>
          <a:p>
            <a:r>
              <a:rPr lang="en-US" b="1" dirty="0"/>
              <a:t>July 2017: On track!</a:t>
            </a:r>
          </a:p>
          <a:p>
            <a:r>
              <a:rPr lang="en-US" b="1" dirty="0"/>
              <a:t>Cirrus-NGS Pipeline: microRNA-</a:t>
            </a:r>
            <a:r>
              <a:rPr lang="en-US" b="1" dirty="0" err="1"/>
              <a:t>seq</a:t>
            </a:r>
            <a:r>
              <a:rPr lang="en-US" b="1" dirty="0"/>
              <a:t>, RNA-</a:t>
            </a:r>
            <a:r>
              <a:rPr lang="en-US" b="1" dirty="0" err="1"/>
              <a:t>seq</a:t>
            </a:r>
            <a:endParaRPr lang="en-US" b="1" dirty="0"/>
          </a:p>
          <a:p>
            <a:pPr lvl="1"/>
            <a:r>
              <a:rPr lang="en-US" b="1" dirty="0"/>
              <a:t>Using P</a:t>
            </a:r>
            <a:r>
              <a:rPr lang="is-IS" b="1" dirty="0"/>
              <a:t>ython, shell scripts, unit testing, Jupyter notebook, clusters...</a:t>
            </a:r>
          </a:p>
          <a:p>
            <a:endParaRPr lang="is-IS" b="1" dirty="0"/>
          </a:p>
          <a:p>
            <a:r>
              <a:rPr lang="is-IS" b="1" dirty="0"/>
              <a:t>Jan 2018: New project on pathway analysis with GSEA</a:t>
            </a:r>
          </a:p>
          <a:p>
            <a:pPr lvl="1"/>
            <a:r>
              <a:rPr lang="en-US" b="1" dirty="0"/>
              <a:t>C</a:t>
            </a:r>
            <a:r>
              <a:rPr lang="is-IS" b="1" dirty="0"/>
              <a:t>omputational Biology! FUN!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412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Cirrus-NGS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462823"/>
            <a:ext cx="8825659" cy="4254500"/>
          </a:xfrm>
        </p:spPr>
        <p:txBody>
          <a:bodyPr/>
          <a:lstStyle/>
          <a:p>
            <a:r>
              <a:rPr lang="en-US" b="1" dirty="0" smtClean="0"/>
              <a:t>Three main features</a:t>
            </a:r>
            <a:r>
              <a:rPr lang="en-US" dirty="0" smtClean="0"/>
              <a:t>:</a:t>
            </a:r>
            <a:endParaRPr lang="en-US" dirty="0"/>
          </a:p>
          <a:p>
            <a:endParaRPr lang="en-US" dirty="0"/>
          </a:p>
          <a:p>
            <a:r>
              <a:rPr lang="en-US" b="1" dirty="0"/>
              <a:t>Cloud-optimized</a:t>
            </a:r>
            <a:r>
              <a:rPr lang="en-US" dirty="0"/>
              <a:t> next generation sequencing primary analysis pipelines for whole genome and exome variant calling, RNA-</a:t>
            </a:r>
            <a:r>
              <a:rPr lang="en-US" dirty="0" err="1"/>
              <a:t>seq</a:t>
            </a:r>
            <a:r>
              <a:rPr lang="en-US" dirty="0"/>
              <a:t>, miRNA-</a:t>
            </a:r>
            <a:r>
              <a:rPr lang="en-US" dirty="0" err="1"/>
              <a:t>seq</a:t>
            </a:r>
            <a:r>
              <a:rPr lang="en-US" dirty="0"/>
              <a:t>, </a:t>
            </a:r>
            <a:r>
              <a:rPr lang="en-US" dirty="0" err="1"/>
              <a:t>ChIP-seq</a:t>
            </a:r>
            <a:r>
              <a:rPr lang="en-US" dirty="0"/>
              <a:t>, DNA-seq.</a:t>
            </a:r>
          </a:p>
          <a:p>
            <a:endParaRPr lang="en-US" dirty="0"/>
          </a:p>
          <a:p>
            <a:r>
              <a:rPr lang="en-US" b="1" dirty="0"/>
              <a:t>User-friendly: </a:t>
            </a:r>
            <a:r>
              <a:rPr lang="en-US" dirty="0"/>
              <a:t>the user does not need any bioinformatics software locally or advanced programming knowledge </a:t>
            </a:r>
          </a:p>
          <a:p>
            <a:endParaRPr lang="en-US" dirty="0"/>
          </a:p>
          <a:p>
            <a:r>
              <a:rPr lang="en-US" b="1" dirty="0" err="1"/>
              <a:t>Jupyter</a:t>
            </a:r>
            <a:r>
              <a:rPr lang="en-US" b="1" dirty="0"/>
              <a:t> notebook: </a:t>
            </a:r>
            <a:r>
              <a:rPr lang="en-US" dirty="0"/>
              <a:t>easy to run, easy to visualize the results</a:t>
            </a:r>
          </a:p>
        </p:txBody>
      </p:sp>
    </p:spTree>
    <p:extLst>
      <p:ext uri="{BB962C8B-B14F-4D97-AF65-F5344CB8AC3E}">
        <p14:creationId xmlns:p14="http://schemas.microsoft.com/office/powerpoint/2010/main" val="1476366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overview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67225" y="3681046"/>
            <a:ext cx="214353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Input design file</a:t>
            </a:r>
          </a:p>
          <a:p>
            <a:pPr algn="ctr"/>
            <a:r>
              <a:rPr lang="en-US" sz="2000" b="1" dirty="0"/>
              <a:t>(local)</a:t>
            </a:r>
          </a:p>
          <a:p>
            <a:pPr algn="ctr"/>
            <a:endParaRPr lang="en-US" sz="2000" b="1" dirty="0"/>
          </a:p>
        </p:txBody>
      </p:sp>
      <p:sp>
        <p:nvSpPr>
          <p:cNvPr id="5" name="Right Arrow 4"/>
          <p:cNvSpPr/>
          <p:nvPr/>
        </p:nvSpPr>
        <p:spPr>
          <a:xfrm>
            <a:off x="2895600" y="3833447"/>
            <a:ext cx="1101969" cy="211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6"/>
          <p:cNvSpPr/>
          <p:nvPr/>
        </p:nvSpPr>
        <p:spPr>
          <a:xfrm>
            <a:off x="4615695" y="3219450"/>
            <a:ext cx="2301218" cy="1227993"/>
          </a:xfrm>
          <a:prstGeom prst="cloud">
            <a:avLst/>
          </a:prstGeom>
          <a:solidFill>
            <a:srgbClr val="87D3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887593" y="3569623"/>
            <a:ext cx="18181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ec2-instance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7151077" y="3810000"/>
            <a:ext cx="1101969" cy="2110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871172" y="3628238"/>
            <a:ext cx="22797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b="1" dirty="0"/>
              <a:t>S3 address</a:t>
            </a:r>
          </a:p>
          <a:p>
            <a:pPr algn="ctr"/>
            <a:r>
              <a:rPr lang="en-US" sz="2000" b="1" dirty="0"/>
              <a:t>(remote storage)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851236" y="3200400"/>
            <a:ext cx="12795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 smtClean="0"/>
              <a:t>Jupyter</a:t>
            </a:r>
            <a:r>
              <a:rPr lang="en-US" b="1" dirty="0" smtClean="0"/>
              <a:t> </a:t>
            </a:r>
          </a:p>
          <a:p>
            <a:r>
              <a:rPr lang="en-US" b="1" dirty="0" smtClean="0"/>
              <a:t>notebook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718264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Alignment – quick look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949" y="973668"/>
            <a:ext cx="7717667" cy="735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792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9629" y="973668"/>
            <a:ext cx="8761413" cy="706964"/>
          </a:xfrm>
        </p:spPr>
        <p:txBody>
          <a:bodyPr/>
          <a:lstStyle/>
          <a:p>
            <a:pPr algn="ctr"/>
            <a:r>
              <a:rPr lang="en-US" dirty="0" smtClean="0"/>
              <a:t>My second project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64198" y="3374835"/>
            <a:ext cx="70679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Focus: </a:t>
            </a:r>
          </a:p>
          <a:p>
            <a:endParaRPr lang="en-US" sz="2400" b="1" dirty="0"/>
          </a:p>
          <a:p>
            <a:r>
              <a:rPr lang="en-US" sz="2400" b="1" dirty="0" smtClean="0"/>
              <a:t>Interpret the results of gene expression profiles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80465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Pathway analysis with GSEA: Gene Set Enrichment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310434"/>
            <a:ext cx="9132046" cy="4547565"/>
          </a:xfrm>
        </p:spPr>
        <p:txBody>
          <a:bodyPr>
            <a:noAutofit/>
          </a:bodyPr>
          <a:lstStyle/>
          <a:p>
            <a:r>
              <a:rPr lang="en-US" b="1" dirty="0"/>
              <a:t>What is it?</a:t>
            </a:r>
          </a:p>
          <a:p>
            <a:pPr lvl="1"/>
            <a:r>
              <a:rPr lang="en-US" sz="1800" dirty="0"/>
              <a:t>A method, whether a set of biologically relevant genes (e.g. a pathway) correlates with a phenotype</a:t>
            </a:r>
            <a:r>
              <a:rPr lang="en-US" sz="1800" dirty="0" smtClean="0"/>
              <a:t>.</a:t>
            </a:r>
          </a:p>
          <a:p>
            <a:r>
              <a:rPr lang="en-US" b="1" dirty="0" smtClean="0"/>
              <a:t>Why </a:t>
            </a:r>
            <a:r>
              <a:rPr lang="en-US" b="1" dirty="0"/>
              <a:t>is it important?</a:t>
            </a:r>
          </a:p>
          <a:p>
            <a:pPr lvl="1"/>
            <a:r>
              <a:rPr lang="en-US" sz="1800" dirty="0"/>
              <a:t>Unveil the relationship between genes in pathways and genes differentially expressed in a disease</a:t>
            </a:r>
          </a:p>
          <a:p>
            <a:pPr lvl="1"/>
            <a:r>
              <a:rPr lang="en-US" sz="1800" dirty="0"/>
              <a:t>Can determine if pathways are upregulated or downregulated</a:t>
            </a:r>
          </a:p>
          <a:p>
            <a:pPr lvl="1"/>
            <a:r>
              <a:rPr lang="en-US" sz="1800" dirty="0"/>
              <a:t>Part of network analysis workflow</a:t>
            </a:r>
          </a:p>
          <a:p>
            <a:r>
              <a:rPr lang="en-US" b="1" dirty="0" smtClean="0"/>
              <a:t>How does it work?</a:t>
            </a:r>
          </a:p>
          <a:p>
            <a:pPr lvl="1"/>
            <a:r>
              <a:rPr lang="en-US" sz="1800" dirty="0" smtClean="0"/>
              <a:t>Implemented in </a:t>
            </a:r>
            <a:r>
              <a:rPr lang="en-US" sz="1800" dirty="0" err="1" smtClean="0"/>
              <a:t>Jupyter</a:t>
            </a:r>
            <a:r>
              <a:rPr lang="en-US" sz="1800" dirty="0" smtClean="0"/>
              <a:t> with </a:t>
            </a:r>
            <a:r>
              <a:rPr lang="en-US" sz="1800" dirty="0" err="1" smtClean="0"/>
              <a:t>GSEApy</a:t>
            </a:r>
            <a:endParaRPr lang="en-US" sz="1800" dirty="0" smtClean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2031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5703046" cy="3416300"/>
          </a:xfrm>
        </p:spPr>
        <p:txBody>
          <a:bodyPr/>
          <a:lstStyle/>
          <a:p>
            <a:r>
              <a:rPr lang="en-US" b="1" dirty="0"/>
              <a:t>L</a:t>
            </a:r>
            <a:r>
              <a:rPr lang="en-US" dirty="0"/>
              <a:t>: a ranked list of genes, by differential expression between the </a:t>
            </a:r>
            <a:r>
              <a:rPr lang="en-US" dirty="0" smtClean="0"/>
              <a:t>classes </a:t>
            </a:r>
            <a:endParaRPr lang="en-US" dirty="0"/>
          </a:p>
          <a:p>
            <a:r>
              <a:rPr lang="en-US" b="1" dirty="0"/>
              <a:t>S</a:t>
            </a:r>
            <a:r>
              <a:rPr lang="en-US" dirty="0"/>
              <a:t>: our gene set (a pathway)</a:t>
            </a:r>
          </a:p>
          <a:p>
            <a:endParaRPr lang="en-US" b="1" dirty="0" smtClean="0"/>
          </a:p>
          <a:p>
            <a:r>
              <a:rPr lang="en-US" sz="2000" b="1" dirty="0" smtClean="0"/>
              <a:t>Bottom </a:t>
            </a:r>
            <a:r>
              <a:rPr lang="en-US" sz="2000" b="1" dirty="0"/>
              <a:t>line</a:t>
            </a:r>
            <a:r>
              <a:rPr lang="en-US" sz="2000" dirty="0"/>
              <a:t>: </a:t>
            </a:r>
            <a:endParaRPr lang="en-US" sz="2000" dirty="0" smtClean="0"/>
          </a:p>
          <a:p>
            <a:r>
              <a:rPr lang="en-US" sz="2000" dirty="0" smtClean="0"/>
              <a:t>If </a:t>
            </a:r>
            <a:r>
              <a:rPr lang="en-US" sz="2000" dirty="0"/>
              <a:t>a gene set S (a pathway) falls at either the top (over-expressed) or bottom (under-expressed) of L, it is thought to be </a:t>
            </a:r>
            <a:r>
              <a:rPr lang="en-US" sz="2000" b="1" dirty="0"/>
              <a:t>related</a:t>
            </a:r>
            <a:r>
              <a:rPr lang="en-US" sz="2000" dirty="0"/>
              <a:t> to the phenotype</a:t>
            </a:r>
            <a:r>
              <a:rPr lang="en-US" sz="2000" dirty="0" smtClean="0"/>
              <a:t>.</a:t>
            </a:r>
            <a:endParaRPr lang="en-US" sz="2000" dirty="0"/>
          </a:p>
          <a:p>
            <a:endParaRPr lang="en-US" dirty="0"/>
          </a:p>
        </p:txBody>
      </p:sp>
      <p:pic>
        <p:nvPicPr>
          <p:cNvPr id="4" name="Picture 4" descr="https://lh6.googleusercontent.com/QHiETEbulGJKWa9VERWxuCfKkKAyHL7Lgkp4SFDbyXPjodH6vSFKJp8ZuNHWjV45AkOrCipem0an3pky2FvkqYKxjKjE_0Dxn00ipr4LXwegURDZqmvyFXcnImq9waO-K0wYYEc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982" y="2603500"/>
            <a:ext cx="4829487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9877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19" y="900982"/>
            <a:ext cx="10758750" cy="706964"/>
          </a:xfrm>
        </p:spPr>
        <p:txBody>
          <a:bodyPr/>
          <a:lstStyle/>
          <a:p>
            <a:r>
              <a:rPr lang="en-US" smtClean="0"/>
              <a:t>Method of GSEA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736" y="2425700"/>
            <a:ext cx="6769846" cy="4470400"/>
          </a:xfrm>
        </p:spPr>
        <p:txBody>
          <a:bodyPr>
            <a:normAutofit/>
          </a:bodyPr>
          <a:lstStyle/>
          <a:p>
            <a:pPr fontAlgn="base"/>
            <a:r>
              <a:rPr lang="en-US" b="1" dirty="0" smtClean="0"/>
              <a:t>1. Calculate </a:t>
            </a:r>
            <a:r>
              <a:rPr lang="en-US" b="1" dirty="0"/>
              <a:t>enrichment score (ES</a:t>
            </a:r>
            <a:r>
              <a:rPr lang="en-US" b="1" dirty="0" smtClean="0"/>
              <a:t>):</a:t>
            </a:r>
            <a:endParaRPr lang="en-US" b="1" dirty="0"/>
          </a:p>
          <a:p>
            <a:r>
              <a:rPr lang="en-US" b="1" dirty="0"/>
              <a:t>ES</a:t>
            </a:r>
            <a:r>
              <a:rPr lang="en-US" dirty="0"/>
              <a:t>: the </a:t>
            </a:r>
            <a:r>
              <a:rPr lang="en-US" b="1" dirty="0"/>
              <a:t>degree</a:t>
            </a:r>
            <a:r>
              <a:rPr lang="en-US" dirty="0"/>
              <a:t> of the gene set being over-represented at </a:t>
            </a:r>
            <a:r>
              <a:rPr lang="en-US" dirty="0" smtClean="0"/>
              <a:t>extremes of L</a:t>
            </a:r>
          </a:p>
          <a:p>
            <a:endParaRPr lang="en-US" dirty="0" smtClean="0"/>
          </a:p>
          <a:p>
            <a:r>
              <a:rPr lang="en-US" b="1" dirty="0" smtClean="0"/>
              <a:t>2. </a:t>
            </a:r>
            <a:r>
              <a:rPr lang="en-US" b="1" dirty="0"/>
              <a:t>Estimate statistical significance (False discovery rate</a:t>
            </a:r>
            <a:r>
              <a:rPr lang="en-US" b="1" dirty="0" smtClean="0"/>
              <a:t>):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If FDR &lt; 0.3, this 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gene set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is significant in the 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enrichment</a:t>
            </a:r>
          </a:p>
          <a:p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(How to Determine 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the significant 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pathway)</a:t>
            </a:r>
          </a:p>
          <a:p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en-US" b="1" dirty="0" smtClean="0"/>
              <a:t>3. </a:t>
            </a:r>
            <a:r>
              <a:rPr lang="en-US" b="1" dirty="0"/>
              <a:t>Adjust for multiple hypothesis testing</a:t>
            </a:r>
            <a:r>
              <a:rPr lang="en-US" b="1" dirty="0" smtClean="0"/>
              <a:t>:</a:t>
            </a:r>
          </a:p>
          <a:p>
            <a:r>
              <a:rPr lang="en-US" dirty="0" smtClean="0"/>
              <a:t>Calculate normalized </a:t>
            </a:r>
            <a:r>
              <a:rPr lang="en-US" dirty="0"/>
              <a:t>enrichment score (</a:t>
            </a:r>
            <a:r>
              <a:rPr lang="en-US" b="1" dirty="0"/>
              <a:t>NES</a:t>
            </a:r>
            <a:r>
              <a:rPr lang="en-US" dirty="0" smtClean="0"/>
              <a:t>), etc.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255267" y="1207836"/>
            <a:ext cx="40751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--Gene Set </a:t>
            </a:r>
            <a:r>
              <a:rPr lang="en-US" sz="2000" b="1" dirty="0">
                <a:solidFill>
                  <a:schemeClr val="bg1"/>
                </a:solidFill>
              </a:rPr>
              <a:t>Enrichment Analysis</a:t>
            </a:r>
          </a:p>
        </p:txBody>
      </p:sp>
      <p:pic>
        <p:nvPicPr>
          <p:cNvPr id="1028" name="Picture 4" descr="https://lh6.googleusercontent.com/QHiETEbulGJKWa9VERWxuCfKkKAyHL7Lgkp4SFDbyXPjodH6vSFKJp8ZuNHWjV45AkOrCipem0an3pky2FvkqYKxjKjE_0Dxn00ipr4LXwegURDZqmvyFXcnImq9waO-K0wYYEcW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982" y="2603500"/>
            <a:ext cx="4829487" cy="3752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192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1246</TotalTime>
  <Words>874</Words>
  <Application>Microsoft Macintosh PowerPoint</Application>
  <PresentationFormat>Widescreen</PresentationFormat>
  <Paragraphs>155</Paragraphs>
  <Slides>18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Wingdings</vt:lpstr>
      <vt:lpstr>Wingdings 3</vt:lpstr>
      <vt:lpstr>Ion Boardroom</vt:lpstr>
      <vt:lpstr>CCBB internship summary</vt:lpstr>
      <vt:lpstr>Looking back…</vt:lpstr>
      <vt:lpstr>Cirrus-NGS</vt:lpstr>
      <vt:lpstr>Simplified overview</vt:lpstr>
      <vt:lpstr>Alignment – quick look</vt:lpstr>
      <vt:lpstr>My second project</vt:lpstr>
      <vt:lpstr>Pathway analysis with GSEA: Gene Set Enrichment Analysis</vt:lpstr>
      <vt:lpstr>Some background</vt:lpstr>
      <vt:lpstr>Method of GSEA</vt:lpstr>
      <vt:lpstr>PowerPoint Presentation</vt:lpstr>
      <vt:lpstr>Call GSEA (after filtering)</vt:lpstr>
      <vt:lpstr>PowerPoint Presentation</vt:lpstr>
      <vt:lpstr>Analysis of GSEA parameters</vt:lpstr>
      <vt:lpstr>Measure of “reliability” - repeatability</vt:lpstr>
      <vt:lpstr>PowerPoint Presentation</vt:lpstr>
      <vt:lpstr>PowerPoint Presentation</vt:lpstr>
      <vt:lpstr>Findings</vt:lpstr>
      <vt:lpstr>End note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CCBB internship summary</dc:title>
  <dc:creator>Mengyi Liu</dc:creator>
  <cp:lastModifiedBy>Mengyi Liu</cp:lastModifiedBy>
  <cp:revision>38</cp:revision>
  <dcterms:created xsi:type="dcterms:W3CDTF">2018-03-13T22:52:57Z</dcterms:created>
  <dcterms:modified xsi:type="dcterms:W3CDTF">2018-10-17T18:19:08Z</dcterms:modified>
</cp:coreProperties>
</file>

<file path=docProps/thumbnail.jpeg>
</file>